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56" r:id="rId2"/>
  </p:sldMasterIdLst>
  <p:sldIdLst>
    <p:sldId id="256" r:id="rId3"/>
    <p:sldId id="273" r:id="rId4"/>
    <p:sldId id="259" r:id="rId5"/>
    <p:sldId id="260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5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detionline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etionlin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1857388" cy="612793"/>
          </a:xfrm>
        </p:spPr>
        <p:txBody>
          <a:bodyPr>
            <a:normAutofit/>
          </a:bodyPr>
          <a:lstStyle/>
          <a:p>
            <a:r>
              <a:rPr lang="ru-RU" sz="1800" dirty="0" smtClean="0"/>
              <a:t> 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6072206"/>
            <a:ext cx="6400800" cy="395278"/>
          </a:xfrm>
        </p:spPr>
        <p:txBody>
          <a:bodyPr>
            <a:noAutofit/>
          </a:bodyPr>
          <a:lstStyle/>
          <a:p>
            <a:pPr algn="l"/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Родительское собрание, проведенное учителем начальных классов МКОУ «ЛНОШ» </a:t>
            </a: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Земцовой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Светланой Александровной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857324" y="1214422"/>
            <a:ext cx="7286676" cy="6127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57166"/>
            <a:ext cx="76438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</a:rPr>
              <a:t>БЕЗОПАСНОСТЬ ДЕТЕЙ  В </a:t>
            </a:r>
            <a:r>
              <a:rPr lang="ru-RU" sz="4800" b="1" dirty="0" smtClean="0">
                <a:solidFill>
                  <a:srgbClr val="000099"/>
                </a:solidFill>
              </a:rPr>
              <a:t>сети </a:t>
            </a:r>
            <a:r>
              <a:rPr lang="ru-RU" sz="3600" b="1" dirty="0" smtClean="0">
                <a:solidFill>
                  <a:srgbClr val="000099"/>
                </a:solidFill>
              </a:rPr>
              <a:t>ИНТЕРНЕТ</a:t>
            </a:r>
            <a:endParaRPr lang="ru-RU" sz="36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Общие правила безопасности при работе в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Ребенок должен понять, что его виртуальный собеседник может выдавать себя за другого.</a:t>
            </a:r>
          </a:p>
          <a:p>
            <a:r>
              <a:rPr lang="ru-RU" dirty="0" smtClean="0"/>
              <a:t>Отсутствием возможности видеть и слышать других пользователей легко воспользоваться. И 10-летний друг Вашего ребенка по чату в реальности может оказаться злоумышленником. Поэтому запретите ребенку назначать встречи с виртуальными знакомыми.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Общие правила безопасности при работе в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85778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Скажите детям, что не все, что они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читают или видят в интернете, — правда.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Приучите их спрашивать вас, если они не уверены.</a:t>
            </a:r>
          </a:p>
          <a:p>
            <a:endParaRPr lang="ru-RU" dirty="0"/>
          </a:p>
        </p:txBody>
      </p:sp>
      <p:pic>
        <p:nvPicPr>
          <p:cNvPr id="2051" name="Picture 3" descr="C:\Users\sveta\Desktop\курсы\карт 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857628"/>
            <a:ext cx="4643470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Общие правила безопасности при работе в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4347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>
                <a:solidFill>
                  <a:srgbClr val="080808"/>
                </a:solidFill>
              </a:rPr>
              <a:t>Установите несколько четких и жестких правил для ребенка, чтобы контролировать расписание, время подключения и способ использования им Интернета. Убедитесь, что установленные правила выполняются. Особенно важно контролировать выход ребенка в Интернет в ночное время.</a:t>
            </a:r>
          </a:p>
          <a:p>
            <a:pPr lvl="0"/>
            <a:r>
              <a:rPr lang="ru-RU" dirty="0" smtClean="0">
                <a:solidFill>
                  <a:srgbClr val="080808"/>
                </a:solidFill>
              </a:rPr>
              <a:t>Хороший антивирус – союзник в защите Вашего ребенка от опасностей Интернета.</a:t>
            </a:r>
          </a:p>
          <a:p>
            <a:pPr lvl="0"/>
            <a:r>
              <a:rPr lang="ru-RU" dirty="0" smtClean="0">
                <a:solidFill>
                  <a:srgbClr val="080808"/>
                </a:solidFill>
              </a:rPr>
              <a:t>Ребенку не следует давать свой пароль кому-либо, за исключением взрослых членов семьи.</a:t>
            </a:r>
          </a:p>
          <a:p>
            <a:pPr lvl="0"/>
            <a:r>
              <a:rPr lang="ru-RU" dirty="0" smtClean="0">
                <a:solidFill>
                  <a:srgbClr val="080808"/>
                </a:solidFill>
              </a:rPr>
              <a:t>Следует объяснить ребенку, что он не должен делать того, что может стоить семье денег, кроме случаев, когда рядом с ним находятся родители.</a:t>
            </a:r>
          </a:p>
          <a:p>
            <a:endParaRPr lang="ru-RU" dirty="0" smtClean="0">
              <a:solidFill>
                <a:srgbClr val="080808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Как справляться с </a:t>
            </a:r>
            <a:r>
              <a:rPr lang="ru-RU" b="1" dirty="0" err="1" smtClean="0">
                <a:solidFill>
                  <a:srgbClr val="002060"/>
                </a:solidFill>
              </a:rPr>
              <a:t>интернет-зависимостью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 fontScale="85000" lnSpcReduction="10000"/>
          </a:bodyPr>
          <a:lstStyle/>
          <a:p>
            <a:pPr marL="274320" indent="-274320">
              <a:buFont typeface="Wingdings" pitchFamily="2" charset="2"/>
              <a:buChar char="ü"/>
              <a:defRPr/>
            </a:pPr>
            <a:r>
              <a:rPr lang="ru-RU" dirty="0" smtClean="0"/>
              <a:t>Постарайтесь наладить контакт с ребенком. 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dirty="0" smtClean="0"/>
              <a:t>Не запрещайте ребенку пользоваться интернетом, но постарайтесь установить регламент пользования.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dirty="0" smtClean="0"/>
              <a:t>Следите за тем, какие сайты посещает Ваш ребенок. </a:t>
            </a:r>
            <a:br>
              <a:rPr lang="ru-RU" dirty="0" smtClean="0"/>
            </a:br>
            <a:r>
              <a:rPr lang="ru-RU" dirty="0" smtClean="0"/>
              <a:t> Предложите своему ребенку заняться чем-то вместе, постарайтесь его чем-то увлечь. 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dirty="0" smtClean="0"/>
              <a:t>Дети с </a:t>
            </a:r>
            <a:r>
              <a:rPr lang="ru-RU" dirty="0" err="1" smtClean="0"/>
              <a:t>интернет-зависимостью</a:t>
            </a:r>
            <a:r>
              <a:rPr lang="ru-RU" dirty="0" smtClean="0"/>
              <a:t> субъективно ощущают невозможность обходиться без сети. Постарайтесь тактично поговорить об этом с ребенком.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ОБРАТИТЕ ВНИМАНИЕ!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58204" cy="4500594"/>
          </a:xfrm>
        </p:spPr>
        <p:txBody>
          <a:bodyPr>
            <a:normAutofit fontScale="77500" lnSpcReduction="20000"/>
          </a:bodyPr>
          <a:lstStyle/>
          <a:p>
            <a:pPr marL="274320" indent="-274320">
              <a:buNone/>
              <a:defRPr/>
            </a:pPr>
            <a:r>
              <a:rPr lang="ru-RU" sz="3400" dirty="0" smtClean="0"/>
              <a:t>    Если вы обеспокоены безопасностью ребенка при его работе в Интернете, если ребенок подвергся опасности или стал жертвой сетевых преследователей и мошенников: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3400" dirty="0" smtClean="0"/>
              <a:t>Обратитесь на линию помощи</a:t>
            </a:r>
            <a:r>
              <a:rPr lang="ru-RU" sz="3400" b="1" dirty="0" smtClean="0"/>
              <a:t> </a:t>
            </a:r>
            <a:r>
              <a:rPr lang="ru-RU" sz="3400" b="1" dirty="0" smtClean="0">
                <a:hlinkClick r:id="rId2"/>
              </a:rPr>
              <a:t>«Дети </a:t>
            </a:r>
            <a:r>
              <a:rPr lang="ru-RU" sz="3400" b="1" dirty="0" err="1" smtClean="0">
                <a:hlinkClick r:id="rId2"/>
              </a:rPr>
              <a:t>онлайн</a:t>
            </a:r>
            <a:r>
              <a:rPr lang="ru-RU" sz="3400" b="1" dirty="0" smtClean="0">
                <a:hlinkClick r:id="rId2"/>
              </a:rPr>
              <a:t>»</a:t>
            </a:r>
            <a:r>
              <a:rPr lang="ru-RU" sz="3400" dirty="0" smtClean="0"/>
              <a:t>. Эксперты помогут решить проблему, а также проконсультируют по вопросу безопасного использования детьми мобильной связи и Интернет. 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3400" dirty="0" smtClean="0"/>
              <a:t>Позвоните по телефону </a:t>
            </a:r>
            <a:r>
              <a:rPr lang="ru-RU" sz="3400" b="1" dirty="0" smtClean="0"/>
              <a:t>8-800-25-000-15 </a:t>
            </a:r>
            <a:r>
              <a:rPr lang="ru-RU" sz="3400" dirty="0" smtClean="0"/>
              <a:t>(звонок по России бесплатный, прием звонков осуществляется по рабочим дням с</a:t>
            </a:r>
            <a:r>
              <a:rPr lang="ru-RU" sz="3400" b="1" dirty="0" smtClean="0"/>
              <a:t> 9-00 до 18-00 </a:t>
            </a:r>
            <a:r>
              <a:rPr lang="ru-RU" sz="3400" b="1" dirty="0" err="1" smtClean="0"/>
              <a:t>мск</a:t>
            </a:r>
            <a:r>
              <a:rPr lang="ru-RU" sz="3400" b="1" dirty="0" smtClean="0"/>
              <a:t>)</a:t>
            </a:r>
            <a:endParaRPr lang="ru-RU" sz="3400" dirty="0" smtClean="0"/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3400" dirty="0" smtClean="0"/>
              <a:t>Или направьте Ваше письмо по адресу: </a:t>
            </a:r>
            <a:r>
              <a:rPr lang="ru-RU" sz="3400" b="1" dirty="0" err="1" smtClean="0"/>
              <a:t>helpline@detionline.com</a:t>
            </a:r>
            <a:endParaRPr lang="ru-RU" sz="3400" b="1" dirty="0" smtClean="0"/>
          </a:p>
          <a:p>
            <a:endParaRPr lang="ru-RU" dirty="0"/>
          </a:p>
        </p:txBody>
      </p:sp>
      <p:pic>
        <p:nvPicPr>
          <p:cNvPr id="4" name="Picture 2" descr="C:\Users\sveta\Desktop\курсы\карт 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5214950"/>
            <a:ext cx="752468" cy="8833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Calibri" pitchFamily="34" charset="0"/>
              </a:rPr>
              <a:t>Спасибо за внимание!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lnSpcReduction="10000"/>
          </a:bodyPr>
          <a:lstStyle/>
          <a:p>
            <a:endParaRPr lang="ru-RU" sz="4400" b="1" dirty="0" smtClean="0">
              <a:solidFill>
                <a:srgbClr val="C00000"/>
              </a:solidFill>
            </a:endParaRPr>
          </a:p>
          <a:p>
            <a:endParaRPr lang="ru-RU" sz="4400" b="1" dirty="0" smtClean="0">
              <a:solidFill>
                <a:srgbClr val="C00000"/>
              </a:solidFill>
            </a:endParaRPr>
          </a:p>
          <a:p>
            <a:endParaRPr lang="ru-RU" sz="4400" b="1" dirty="0" smtClean="0">
              <a:solidFill>
                <a:srgbClr val="C00000"/>
              </a:solidFill>
            </a:endParaRPr>
          </a:p>
          <a:p>
            <a:endParaRPr lang="ru-RU" sz="4400" b="1" dirty="0" smtClean="0">
              <a:solidFill>
                <a:srgbClr val="C00000"/>
              </a:solidFill>
            </a:endParaRPr>
          </a:p>
          <a:p>
            <a:endParaRPr lang="ru-RU" sz="44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</a:rPr>
              <a:t>  Будьте для ребёнка примером! </a:t>
            </a:r>
            <a:endParaRPr lang="ru-RU" sz="4400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1026" name="AutoShape 2" descr="http://zablpedia.ru/wp-content/uploads/2008/05/Deti-i-kompyut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://zablpedia.ru/wp-content/uploads/2008/05/Deti-i-kompyut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sveta\Desktop\карт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857364"/>
            <a:ext cx="5251532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99"/>
                </a:solidFill>
              </a:rPr>
              <a:t>Содержание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1.Что интернет позволяет нам.</a:t>
            </a:r>
            <a:br>
              <a:rPr lang="ru-RU" dirty="0" smtClean="0"/>
            </a:br>
            <a:r>
              <a:rPr lang="ru-RU" dirty="0" smtClean="0"/>
              <a:t>2.Почему дети уходят в интернет?</a:t>
            </a:r>
            <a:br>
              <a:rPr lang="ru-RU" dirty="0" smtClean="0"/>
            </a:br>
            <a:r>
              <a:rPr lang="ru-RU" dirty="0" smtClean="0"/>
              <a:t>3.Тревожная статистика.</a:t>
            </a:r>
            <a:br>
              <a:rPr lang="ru-RU" dirty="0" smtClean="0"/>
            </a:br>
            <a:r>
              <a:rPr lang="ru-RU" smtClean="0"/>
              <a:t>4.Федеральный </a:t>
            </a:r>
            <a:r>
              <a:rPr lang="ru-RU" dirty="0" smtClean="0"/>
              <a:t>закон № 436-ФЗ..</a:t>
            </a:r>
            <a:br>
              <a:rPr lang="ru-RU" dirty="0" smtClean="0"/>
            </a:br>
            <a:r>
              <a:rPr lang="ru-RU" dirty="0" smtClean="0"/>
              <a:t>5.Общие правила безопасности при работе в сети.</a:t>
            </a:r>
            <a:br>
              <a:rPr lang="ru-RU" dirty="0" smtClean="0"/>
            </a:br>
            <a:r>
              <a:rPr lang="ru-RU" dirty="0" smtClean="0"/>
              <a:t>6.Как справиться с </a:t>
            </a:r>
            <a:r>
              <a:rPr lang="ru-RU" dirty="0" err="1" smtClean="0"/>
              <a:t>интернет-зависимостью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7. Линия помощи</a:t>
            </a:r>
            <a:r>
              <a:rPr lang="ru-RU" b="1" dirty="0" smtClean="0"/>
              <a:t> </a:t>
            </a:r>
            <a:r>
              <a:rPr lang="ru-RU" b="1" dirty="0" smtClean="0">
                <a:hlinkClick r:id="rId2"/>
              </a:rPr>
              <a:t>«Дети </a:t>
            </a:r>
            <a:r>
              <a:rPr lang="ru-RU" b="1" dirty="0" err="1" smtClean="0">
                <a:hlinkClick r:id="rId2"/>
              </a:rPr>
              <a:t>онлайн</a:t>
            </a:r>
            <a:r>
              <a:rPr lang="ru-RU" b="1" dirty="0" smtClean="0">
                <a:hlinkClick r:id="rId2"/>
              </a:rPr>
              <a:t>»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</a:rPr>
              <a:t>Что интернет позволяет вам?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 typeface="Wingdings" pitchFamily="2" charset="2"/>
              <a:buChar char="ü"/>
            </a:pPr>
            <a:r>
              <a:rPr lang="ru-RU" dirty="0" smtClean="0"/>
              <a:t> общаться с друзьями, семьей, коллегами;</a:t>
            </a:r>
          </a:p>
          <a:p>
            <a:pPr marL="0" indent="0" algn="just">
              <a:buFont typeface="Wingdings" pitchFamily="2" charset="2"/>
              <a:buChar char="ü"/>
            </a:pPr>
            <a:r>
              <a:rPr lang="ru-RU" dirty="0" smtClean="0"/>
              <a:t>получать доступ к информации и развлечениям;</a:t>
            </a:r>
          </a:p>
          <a:p>
            <a:pPr marL="0" indent="0" algn="just">
              <a:buFont typeface="Wingdings" pitchFamily="2" charset="2"/>
              <a:buChar char="ü"/>
            </a:pPr>
            <a:r>
              <a:rPr lang="ru-RU" dirty="0" smtClean="0"/>
              <a:t>учиться, встречаться с людьми и узнавать новое. 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13780" y="3244334"/>
            <a:ext cx="247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3857628"/>
            <a:ext cx="307183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143124"/>
            <a:ext cx="7858180" cy="4357709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Интернет является прекрасным источником для новых знаний, помогает в учебе, занимает досуг. Но в то же время, 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Сеть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таит в себе много опасностей. </a:t>
            </a:r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Обязательно нужно поговорить с детьми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объяснить, что могут возникать различные неприятные ситуации и то, как из них лучшим образом выходить.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Помните, что безопасность ваших детей в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Интернете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90%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зависит от  вас.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28604"/>
            <a:ext cx="8001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2289" name="Picture 1" descr="C:\Users\sveta\Desktop\карт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14290"/>
            <a:ext cx="3786215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dirty="0" smtClean="0">
                <a:solidFill>
                  <a:srgbClr val="002060"/>
                </a:solidFill>
              </a:rPr>
              <a:t>Почему дети уходят в Интернет?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00594"/>
          </a:xfrm>
        </p:spPr>
        <p:txBody>
          <a:bodyPr>
            <a:normAutofit fontScale="55000" lnSpcReduction="20000"/>
          </a:bodyPr>
          <a:lstStyle/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6700" dirty="0" smtClean="0"/>
              <a:t>Лень 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6700" dirty="0" smtClean="0"/>
              <a:t>Одиночество, отсутствие друзей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6700" dirty="0" smtClean="0"/>
              <a:t>Игры заманивают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6700" dirty="0" smtClean="0"/>
              <a:t>Кажущаяся легкость в общении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6700" dirty="0" smtClean="0"/>
              <a:t>Проблемы в семье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6700" dirty="0" smtClean="0"/>
              <a:t>Неумение занять себя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ru-RU" sz="6700" dirty="0" smtClean="0"/>
              <a:t>Слишком много свободного </a:t>
            </a:r>
            <a:br>
              <a:rPr lang="ru-RU" sz="6700" dirty="0" smtClean="0"/>
            </a:br>
            <a:r>
              <a:rPr lang="ru-RU" sz="6700" dirty="0" smtClean="0"/>
              <a:t>времени</a:t>
            </a:r>
          </a:p>
          <a:p>
            <a:endParaRPr lang="ru-RU" dirty="0"/>
          </a:p>
        </p:txBody>
      </p:sp>
      <p:pic>
        <p:nvPicPr>
          <p:cNvPr id="1027" name="Picture 3" descr="C:\Users\sveta\Desktop\курсы\кар 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3929066"/>
            <a:ext cx="1628772" cy="21841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Тревожная статистика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4291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/>
              <a:t>19%</a:t>
            </a:r>
            <a:r>
              <a:rPr lang="ru-RU" sz="2400" dirty="0" smtClean="0"/>
              <a:t> детей иногда посещают </a:t>
            </a:r>
            <a:r>
              <a:rPr lang="ru-RU" sz="2400" dirty="0" err="1" smtClean="0"/>
              <a:t>порносайты</a:t>
            </a:r>
            <a:r>
              <a:rPr lang="ru-RU" sz="2400" dirty="0" smtClean="0"/>
              <a:t>, еще </a:t>
            </a:r>
            <a:r>
              <a:rPr lang="ru-RU" sz="2400" b="1" dirty="0" smtClean="0"/>
              <a:t>9%</a:t>
            </a:r>
            <a:r>
              <a:rPr lang="ru-RU" sz="2400" dirty="0" smtClean="0"/>
              <a:t> делают это регулярно.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dirty="0" smtClean="0"/>
              <a:t> </a:t>
            </a:r>
            <a:r>
              <a:rPr lang="ru-RU" sz="2400" b="1" dirty="0" smtClean="0"/>
              <a:t>38%</a:t>
            </a:r>
            <a:r>
              <a:rPr lang="ru-RU" sz="2400" dirty="0" smtClean="0"/>
              <a:t> детей, просматривают страницы о насилии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dirty="0" smtClean="0"/>
              <a:t> </a:t>
            </a:r>
            <a:r>
              <a:rPr lang="ru-RU" sz="2400" b="1" dirty="0" smtClean="0"/>
              <a:t>16%</a:t>
            </a:r>
            <a:r>
              <a:rPr lang="ru-RU" sz="2400" dirty="0" smtClean="0"/>
              <a:t> детей просматривают страницы с расистским содержимым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dirty="0" smtClean="0"/>
              <a:t> </a:t>
            </a:r>
            <a:r>
              <a:rPr lang="ru-RU" sz="2400" b="1" dirty="0" smtClean="0"/>
              <a:t>25% </a:t>
            </a:r>
            <a:r>
              <a:rPr lang="ru-RU" sz="2400" dirty="0" smtClean="0"/>
              <a:t>пятилетних детей активно используют Интернет.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dirty="0" smtClean="0"/>
              <a:t>около </a:t>
            </a:r>
            <a:r>
              <a:rPr lang="ru-RU" sz="2400" b="1" dirty="0" smtClean="0"/>
              <a:t>50%</a:t>
            </a:r>
            <a:r>
              <a:rPr lang="ru-RU" sz="2400" dirty="0" smtClean="0"/>
              <a:t> детей выходят в Сеть без контроля взрослых.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b="1" dirty="0" smtClean="0"/>
              <a:t>14,5%</a:t>
            </a:r>
            <a:r>
              <a:rPr lang="ru-RU" sz="2400" dirty="0" smtClean="0"/>
              <a:t> детей назначали встречи с незнакомцами через Интернет, </a:t>
            </a:r>
            <a:r>
              <a:rPr lang="ru-RU" sz="2400" b="1" dirty="0" smtClean="0"/>
              <a:t>10%</a:t>
            </a:r>
            <a:r>
              <a:rPr lang="ru-RU" sz="2400" dirty="0" smtClean="0"/>
              <a:t> из них ходили на встречи в одиночку, а </a:t>
            </a:r>
            <a:r>
              <a:rPr lang="ru-RU" sz="2400" b="1" dirty="0" smtClean="0"/>
              <a:t>7%</a:t>
            </a:r>
            <a:r>
              <a:rPr lang="ru-RU" sz="2400" dirty="0" smtClean="0"/>
              <a:t> никому не сообщили, что с кем–то встречаются.</a:t>
            </a:r>
          </a:p>
          <a:p>
            <a:pPr>
              <a:buFont typeface="Wingdings" pitchFamily="2" charset="2"/>
              <a:buChar char="ü"/>
            </a:pPr>
            <a:endParaRPr lang="ru-RU" sz="28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142852"/>
            <a:ext cx="1571636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857364"/>
            <a:ext cx="7929618" cy="44291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ru-RU" b="1" i="1" dirty="0" smtClean="0">
                <a:solidFill>
                  <a:srgbClr val="92D050"/>
                </a:solidFill>
              </a:rPr>
              <a:t>«</a:t>
            </a:r>
            <a:r>
              <a:rPr lang="ru-RU" b="1" i="1" dirty="0" smtClean="0">
                <a:solidFill>
                  <a:srgbClr val="FF0000"/>
                </a:solidFill>
              </a:rPr>
              <a:t>О защите детей от информации, причиняющей вред их здоровью и развитию»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>
                <a:solidFill>
                  <a:srgbClr val="000000"/>
                </a:solidFill>
              </a:rPr>
              <a:t>	</a:t>
            </a:r>
            <a:r>
              <a:rPr lang="ru-RU" b="1" dirty="0" smtClean="0"/>
              <a:t>Устанавливает правила </a:t>
            </a:r>
            <a:r>
              <a:rPr lang="ru-RU" b="1" dirty="0" err="1" smtClean="0"/>
              <a:t>медиабезопасности</a:t>
            </a:r>
            <a:r>
              <a:rPr lang="ru-RU" b="1" dirty="0" smtClean="0"/>
              <a:t> детей при обороте на территории России продукции средств массовой информации, печатной, аудиовизуальной продукции на любых видах носителей, программ для ЭВМ и баз данных, а также информации, размещаемой в информационно-телекоммуникационных сетях и сетях подвижной радиотелефонной связи.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Федеральный закон № 436-ФЗ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C:\Users\sveta\Desktop\курсы\карт 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1785926"/>
            <a:ext cx="992174" cy="1164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1947" y="3298195"/>
            <a:ext cx="385554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</a:rPr>
              <a:t>Общие правила безопасности Общие правила безопасности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Общие правила безопасности при работе в сети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Не разрешайте ребенку предоставлять личную информацию через Интернет</a:t>
            </a:r>
          </a:p>
          <a:p>
            <a:r>
              <a:rPr lang="ru-RU" dirty="0" smtClean="0"/>
              <a:t>Ребенку нужно знать, что нельзя через Интернет давать сведения о своем имени, возрасте, номере телефона, номере школы или домашнем адресе, и т.д. Убедитесь, что у него нет доступа к номеру кредитной карты или банковским данным. Научите ребенка использовать прозвища (</a:t>
            </a:r>
            <a:r>
              <a:rPr lang="ru-RU" dirty="0" err="1" smtClean="0"/>
              <a:t>ники</a:t>
            </a:r>
            <a:r>
              <a:rPr lang="ru-RU" dirty="0" smtClean="0"/>
              <a:t>) при общении через Интернет: анонимность - отличный способ защиты. Не выкладывайте фотографии ребенка на </a:t>
            </a:r>
            <a:r>
              <a:rPr lang="ru-RU" dirty="0" err="1" smtClean="0"/>
              <a:t>веб-страницах</a:t>
            </a:r>
            <a:r>
              <a:rPr lang="ru-RU" dirty="0" smtClean="0"/>
              <a:t> или публичных форумах.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Общие правила безопасности при работе в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smtClean="0"/>
              <a:t>Оградите ребенка от ненадлежащего </a:t>
            </a:r>
            <a:r>
              <a:rPr lang="ru-RU" b="1" dirty="0" err="1" smtClean="0"/>
              <a:t>веб-содержимого</a:t>
            </a:r>
            <a:r>
              <a:rPr lang="ru-RU" b="1" dirty="0" smtClean="0"/>
              <a:t>.</a:t>
            </a:r>
            <a:br>
              <a:rPr lang="ru-RU" b="1" dirty="0" smtClean="0"/>
            </a:br>
            <a:r>
              <a:rPr lang="ru-RU" dirty="0" smtClean="0"/>
              <a:t>Не следует открывать письма электронной почты, файлы или Web-страницы, полученные от людей, которые не знакомы или не внушают доверия.</a:t>
            </a:r>
          </a:p>
          <a:p>
            <a:endParaRPr lang="ru-RU" dirty="0"/>
          </a:p>
        </p:txBody>
      </p:sp>
      <p:pic>
        <p:nvPicPr>
          <p:cNvPr id="3074" name="Picture 2" descr="C:\Users\sveta\Desktop\курсы\интерне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4286256"/>
            <a:ext cx="3286148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519</Words>
  <PresentationFormat>Экран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Специальное оформление</vt:lpstr>
      <vt:lpstr>Тема Office</vt:lpstr>
      <vt:lpstr> </vt:lpstr>
      <vt:lpstr>Содержание</vt:lpstr>
      <vt:lpstr>Что интернет позволяет вам?</vt:lpstr>
      <vt:lpstr>Слайд 4</vt:lpstr>
      <vt:lpstr>Почему дети уходят в Интернет? </vt:lpstr>
      <vt:lpstr>Тревожная статистика</vt:lpstr>
      <vt:lpstr>Федеральный закон № 436-ФЗ</vt:lpstr>
      <vt:lpstr>Общие правила безопасности при работе в сети</vt:lpstr>
      <vt:lpstr>Общие правила безопасности при работе в сети</vt:lpstr>
      <vt:lpstr>Общие правила безопасности при работе в сети</vt:lpstr>
      <vt:lpstr>Общие правила безопасности при работе в сети</vt:lpstr>
      <vt:lpstr>Общие правила безопасности при работе в сети</vt:lpstr>
      <vt:lpstr>Как справляться с интернет-зависимостью</vt:lpstr>
      <vt:lpstr>ОБРАТИТЕ ВНИМАНИЕ!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Логотип</dc:title>
  <dc:creator>sveta</dc:creator>
  <cp:lastModifiedBy>sveta</cp:lastModifiedBy>
  <cp:revision>22</cp:revision>
  <dcterms:created xsi:type="dcterms:W3CDTF">2011-12-13T19:04:59Z</dcterms:created>
  <dcterms:modified xsi:type="dcterms:W3CDTF">2017-10-23T18:30:37Z</dcterms:modified>
</cp:coreProperties>
</file>